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42" roundtripDataSignature="AMtx7mhrE6wfOdJxirveoce3JmomzZaF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FE9261-A440-4E8D-AE13-AD024AED64CB}">
  <a:tblStyle styleId="{E1FE9261-A440-4E8D-AE13-AD024AED64C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Comfortaa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2174534b9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g242174534b9_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2174534b9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242174534b9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2174534b9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242174534b9_1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2174534b9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242174534b9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2174534b9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242174534b9_1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2174534b9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g242174534b9_1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2174534b9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242174534b9_1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2174534b9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242174534b9_1_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2174534b9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242174534b9_1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2174534b9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242174534b9_1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2174534b9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g242174534b9_1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2174534b9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g242174534b9_1_4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174534b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242174534b9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2174534b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42174534b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2174534b9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42174534b9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2174534b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242174534b9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2174534b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42174534b9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1" Type="http://schemas.openxmlformats.org/officeDocument/2006/relationships/image" Target="../media/image21.png"/><Relationship Id="rId10" Type="http://schemas.openxmlformats.org/officeDocument/2006/relationships/image" Target="../media/image16.png"/><Relationship Id="rId9" Type="http://schemas.openxmlformats.org/officeDocument/2006/relationships/image" Target="../media/image46.png"/><Relationship Id="rId5" Type="http://schemas.openxmlformats.org/officeDocument/2006/relationships/image" Target="../media/image25.png"/><Relationship Id="rId6" Type="http://schemas.openxmlformats.org/officeDocument/2006/relationships/image" Target="../media/image47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28.png"/><Relationship Id="rId13" Type="http://schemas.openxmlformats.org/officeDocument/2006/relationships/hyperlink" Target="https://opensource.org/license/isc-license-txt/" TargetMode="External"/><Relationship Id="rId12" Type="http://schemas.openxmlformats.org/officeDocument/2006/relationships/hyperlink" Target="https://opensource.org/license/isc-license-txt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github.com/jeffotoni/quick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0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vingarcia/ksql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hyperlink" Target="https://github.com/vingarcia/ksql" TargetMode="External"/><Relationship Id="rId8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hyperlink" Target="https://hacktoberfest.com/" TargetMode="External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5" Type="http://schemas.openxmlformats.org/officeDocument/2006/relationships/image" Target="../media/image39.png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6" name="Google Shape;5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1" name="Google Shape;61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" name="Google Shape;6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1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2174534b9_1_155"/>
          <p:cNvSpPr/>
          <p:nvPr/>
        </p:nvSpPr>
        <p:spPr>
          <a:xfrm>
            <a:off x="6363488" y="1698025"/>
            <a:ext cx="2838600" cy="2838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42174534b9_1_155"/>
          <p:cNvSpPr/>
          <p:nvPr/>
        </p:nvSpPr>
        <p:spPr>
          <a:xfrm>
            <a:off x="3230988" y="489225"/>
            <a:ext cx="2838600" cy="283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42174534b9_1_155"/>
          <p:cNvSpPr/>
          <p:nvPr/>
        </p:nvSpPr>
        <p:spPr>
          <a:xfrm>
            <a:off x="98500" y="978050"/>
            <a:ext cx="2838600" cy="28386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g242174534b9_1_15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36" name="Google Shape;236;g242174534b9_1_1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g242174534b9_1_15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8" name="Google Shape;238;g242174534b9_1_1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g242174534b9_1_15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g242174534b9_1_15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41" name="Google Shape;241;g242174534b9_1_1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g242174534b9_1_15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g242174534b9_1_155"/>
          <p:cNvSpPr txBox="1"/>
          <p:nvPr/>
        </p:nvSpPr>
        <p:spPr>
          <a:xfrm>
            <a:off x="304725" y="1905000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distribuído </a:t>
            </a:r>
            <a:endParaRPr b="1" i="0" sz="2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livremente</a:t>
            </a:r>
            <a:endParaRPr b="1" i="0" sz="2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" name="Google Shape;244;g242174534b9_1_155"/>
          <p:cNvSpPr txBox="1"/>
          <p:nvPr/>
        </p:nvSpPr>
        <p:spPr>
          <a:xfrm>
            <a:off x="3584600" y="1560825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modificado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42174534b9_1_155"/>
          <p:cNvSpPr txBox="1"/>
          <p:nvPr/>
        </p:nvSpPr>
        <p:spPr>
          <a:xfrm>
            <a:off x="7235700" y="2823300"/>
            <a:ext cx="1686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e </a:t>
            </a:r>
            <a:r>
              <a:rPr b="1" i="0" lang="pt-BR" sz="2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usado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g242174534b9_1_155"/>
          <p:cNvCxnSpPr>
            <a:stCxn id="234" idx="4"/>
            <a:endCxn id="233" idx="4"/>
          </p:cNvCxnSpPr>
          <p:nvPr/>
        </p:nvCxnSpPr>
        <p:spPr>
          <a:xfrm rot="-5400000">
            <a:off x="2839750" y="2006000"/>
            <a:ext cx="488700" cy="3132600"/>
          </a:xfrm>
          <a:prstGeom prst="curvedConnector3">
            <a:avLst>
              <a:gd fmla="val -48726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47" name="Google Shape;247;g242174534b9_1_155"/>
          <p:cNvCxnSpPr>
            <a:stCxn id="233" idx="0"/>
            <a:endCxn id="232" idx="0"/>
          </p:cNvCxnSpPr>
          <p:nvPr/>
        </p:nvCxnSpPr>
        <p:spPr>
          <a:xfrm flipH="1" rot="-5400000">
            <a:off x="5612238" y="-472725"/>
            <a:ext cx="1208700" cy="3132600"/>
          </a:xfrm>
          <a:prstGeom prst="curvedConnector3">
            <a:avLst>
              <a:gd fmla="val -19701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8" name="Google Shape;248;g242174534b9_1_155"/>
          <p:cNvSpPr txBox="1"/>
          <p:nvPr/>
        </p:nvSpPr>
        <p:spPr>
          <a:xfrm>
            <a:off x="3173350" y="4374750"/>
            <a:ext cx="31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qualquer projeto </a:t>
            </a:r>
            <a:r>
              <a:rPr b="1" i="0" lang="pt-BR" sz="600" u="none" cap="none" strike="noStrike">
                <a:solidFill>
                  <a:srgbClr val="000000"/>
                </a:solidFill>
                <a:highlight>
                  <a:srgbClr val="FF9900"/>
                </a:highlight>
                <a:latin typeface="Comfortaa"/>
                <a:ea typeface="Comfortaa"/>
                <a:cs typeface="Comfortaa"/>
                <a:sym typeface="Comfortaa"/>
              </a:rPr>
              <a:t>derivado</a:t>
            </a:r>
            <a:r>
              <a:rPr b="0" i="0" lang="pt-BR" sz="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também seja distribuído sob os mesmos termos</a:t>
            </a:r>
            <a:endParaRPr b="0" i="0" sz="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g242174534b9_1_102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54" name="Google Shape;254;g242174534b9_1_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g242174534b9_1_102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" name="Google Shape;256;g242174534b9_1_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g242174534b9_1_102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g242174534b9_1_102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59" name="Google Shape;259;g242174534b9_1_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g242174534b9_1_10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g242174534b9_1_102"/>
          <p:cNvSpPr txBox="1"/>
          <p:nvPr/>
        </p:nvSpPr>
        <p:spPr>
          <a:xfrm>
            <a:off x="1125875" y="-54100"/>
            <a:ext cx="67758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6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Licenças </a:t>
            </a:r>
            <a:r>
              <a:rPr b="0" i="0" lang="pt-BR" sz="3600" u="none" cap="none" strike="noStrike">
                <a:solidFill>
                  <a:srgbClr val="52C7E7"/>
                </a:solidFill>
                <a:highlight>
                  <a:srgbClr val="474747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não</a:t>
            </a:r>
            <a:r>
              <a:rPr b="0" i="0" lang="pt-BR" sz="36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Permissivas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" name="Google Shape;262;g242174534b9_1_102"/>
          <p:cNvSpPr txBox="1"/>
          <p:nvPr/>
        </p:nvSpPr>
        <p:spPr>
          <a:xfrm>
            <a:off x="376650" y="878550"/>
            <a:ext cx="839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licenças de software </a:t>
            </a:r>
            <a:r>
              <a:rPr b="1" lang="pt-BR">
                <a:highlight>
                  <a:schemeClr val="accent6"/>
                </a:highlight>
              </a:rPr>
              <a:t>não permissivas</a:t>
            </a:r>
            <a:r>
              <a:rPr lang="pt-BR"/>
              <a:t>, também conhecidas como licenças de </a:t>
            </a:r>
            <a:r>
              <a:rPr b="1" lang="pt-BR"/>
              <a:t>copyleft</a:t>
            </a:r>
            <a:r>
              <a:rPr lang="pt-BR"/>
              <a:t>, surgiram como parte do movimento do software livre, que foi iniciado por Richard Stallman e a Free Software Foundation (FSF) no início dos anos 80.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primeira licença de copyleft foi a </a:t>
            </a:r>
            <a:r>
              <a:rPr b="1" lang="pt-BR">
                <a:highlight>
                  <a:schemeClr val="accent6"/>
                </a:highlight>
              </a:rPr>
              <a:t>GNU General Public License (GPL),</a:t>
            </a:r>
            <a:r>
              <a:rPr lang="pt-BR"/>
              <a:t> que foi criada pela FSF em 1989. </a:t>
            </a:r>
            <a:br>
              <a:rPr lang="pt-BR"/>
            </a:br>
            <a:r>
              <a:rPr lang="pt-BR"/>
              <a:t>A ideia era usar os </a:t>
            </a:r>
            <a:r>
              <a:rPr b="1" lang="pt-BR">
                <a:highlight>
                  <a:schemeClr val="accent6"/>
                </a:highlight>
              </a:rPr>
              <a:t>mecanismos legais do copyright para garantir a liberdade do software</a:t>
            </a:r>
            <a:r>
              <a:rPr lang="pt-BR"/>
              <a:t>, em vez de restringi-la.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g242174534b9_1_22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68" name="Google Shape;268;g242174534b9_1_2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g242174534b9_1_22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242174534b9_1_22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71" name="Google Shape;271;g242174534b9_1_2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g242174534b9_1_22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g242174534b9_1_2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g242174534b9_1_22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5" name="Google Shape;275;g242174534b9_1_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2026" y="1368351"/>
            <a:ext cx="2200224" cy="82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42174534b9_1_2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0625" y="2573900"/>
            <a:ext cx="2200225" cy="9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42174534b9_1_2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4275" y="3815800"/>
            <a:ext cx="2147163" cy="88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42174534b9_1_2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5088" y="243601"/>
            <a:ext cx="1829400" cy="18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42174534b9_1_2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1113" y="2605775"/>
            <a:ext cx="1779320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42174534b9_1_2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68875" y="2374069"/>
            <a:ext cx="2147175" cy="69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42174534b9_1_2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19200" y="-49250"/>
            <a:ext cx="1052664" cy="12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42174534b9_1_227"/>
          <p:cNvSpPr txBox="1"/>
          <p:nvPr/>
        </p:nvSpPr>
        <p:spPr>
          <a:xfrm>
            <a:off x="4590300" y="4227000"/>
            <a:ext cx="31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qualquer projeto </a:t>
            </a:r>
            <a:r>
              <a:rPr b="1" i="0" lang="pt-BR" sz="600" u="none" cap="none" strike="noStrike">
                <a:solidFill>
                  <a:srgbClr val="000000"/>
                </a:solidFill>
                <a:highlight>
                  <a:srgbClr val="FF9900"/>
                </a:highlight>
                <a:latin typeface="Comfortaa"/>
                <a:ea typeface="Comfortaa"/>
                <a:cs typeface="Comfortaa"/>
                <a:sym typeface="Comfortaa"/>
              </a:rPr>
              <a:t>derivado</a:t>
            </a:r>
            <a:r>
              <a:rPr b="0" i="0" lang="pt-BR" sz="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também seja distribuído sob os mesmos termos</a:t>
            </a:r>
            <a:endParaRPr b="0" i="0" sz="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g242174534b9_1_139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88" name="Google Shape;288;g242174534b9_1_1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g242174534b9_1_139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g242174534b9_1_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g242174534b9_1_139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g242174534b9_1_139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93" name="Google Shape;293;g242174534b9_1_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g242174534b9_1_13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g242174534b9_1_139"/>
          <p:cNvSpPr txBox="1"/>
          <p:nvPr/>
        </p:nvSpPr>
        <p:spPr>
          <a:xfrm>
            <a:off x="1070175" y="342925"/>
            <a:ext cx="691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pt-BR" sz="22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Licenças Permissivas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42174534b9_1_139"/>
          <p:cNvSpPr txBox="1"/>
          <p:nvPr/>
        </p:nvSpPr>
        <p:spPr>
          <a:xfrm>
            <a:off x="518625" y="1147125"/>
            <a:ext cx="861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highlight>
                  <a:schemeClr val="accent6"/>
                </a:highlight>
              </a:rPr>
              <a:t>A palavra "permissiva"</a:t>
            </a:r>
            <a:r>
              <a:rPr lang="pt-BR"/>
              <a:t> vem do verbo latino "</a:t>
            </a:r>
            <a:r>
              <a:rPr b="1" lang="pt-BR">
                <a:highlight>
                  <a:schemeClr val="accent6"/>
                </a:highlight>
              </a:rPr>
              <a:t>permittere</a:t>
            </a:r>
            <a:r>
              <a:rPr lang="pt-BR"/>
              <a:t>", que significa "</a:t>
            </a:r>
            <a:r>
              <a:rPr b="1" lang="pt-BR">
                <a:highlight>
                  <a:schemeClr val="accent6"/>
                </a:highlight>
              </a:rPr>
              <a:t>permitir</a:t>
            </a:r>
            <a:r>
              <a:rPr lang="pt-BR"/>
              <a:t>" ou "</a:t>
            </a:r>
            <a:r>
              <a:rPr b="1" lang="pt-BR"/>
              <a:t>deixar passa</a:t>
            </a:r>
            <a:r>
              <a:rPr lang="pt-BR"/>
              <a:t>r". No contexto de licenças de software, </a:t>
            </a:r>
            <a:r>
              <a:rPr b="1" lang="pt-BR"/>
              <a:t>"permissiva" </a:t>
            </a:r>
            <a:r>
              <a:rPr lang="pt-BR"/>
              <a:t>é usada para descrever licenças que permitem aos usuários </a:t>
            </a:r>
            <a:r>
              <a:rPr b="1" lang="pt-BR">
                <a:highlight>
                  <a:schemeClr val="accent6"/>
                </a:highlight>
              </a:rPr>
              <a:t>fazer praticamente o que quiserem com o software, incluindo modificá-lo e redistribuí-lo</a:t>
            </a:r>
            <a:r>
              <a:rPr lang="pt-BR"/>
              <a:t>, seja em sua forma </a:t>
            </a:r>
            <a:r>
              <a:rPr b="1" lang="pt-BR">
                <a:highlight>
                  <a:schemeClr val="accent6"/>
                </a:highlight>
              </a:rPr>
              <a:t>original ou modificada,</a:t>
            </a:r>
            <a:r>
              <a:rPr lang="pt-BR"/>
              <a:t> e mesmo que eles </a:t>
            </a:r>
            <a:r>
              <a:rPr b="1" lang="pt-BR">
                <a:highlight>
                  <a:schemeClr val="accent6"/>
                </a:highlight>
              </a:rPr>
              <a:t>optem por tornar seu software derivado fechado ao invés de aberto.</a:t>
            </a:r>
            <a:endParaRPr b="1">
              <a:highlight>
                <a:schemeClr val="accent6"/>
              </a:highlight>
            </a:endParaRPr>
          </a:p>
        </p:txBody>
      </p:sp>
      <p:sp>
        <p:nvSpPr>
          <p:cNvPr id="297" name="Google Shape;297;g242174534b9_1_139"/>
          <p:cNvSpPr txBox="1"/>
          <p:nvPr/>
        </p:nvSpPr>
        <p:spPr>
          <a:xfrm>
            <a:off x="683250" y="2802050"/>
            <a:ext cx="72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Essas licenças são chamadas de "</a:t>
            </a:r>
            <a:r>
              <a:rPr b="1" lang="pt-BR">
                <a:highlight>
                  <a:schemeClr val="accent6"/>
                </a:highlight>
              </a:rPr>
              <a:t>permissivas</a:t>
            </a:r>
            <a:r>
              <a:rPr lang="pt-BR"/>
              <a:t>" porque elas dão ao usuário muita liberdade para fazer o que quiserem com o software, sem muitas restrições.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g242174534b9_1_18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03" name="Google Shape;303;g242174534b9_1_1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g242174534b9_1_18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g242174534b9_1_18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06" name="Google Shape;306;g242174534b9_1_1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g242174534b9_1_18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g242174534b9_1_1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g242174534b9_1_18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0" name="Google Shape;310;g242174534b9_1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2500" y="0"/>
            <a:ext cx="1709825" cy="17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42174534b9_1_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150" y="1210225"/>
            <a:ext cx="1433750" cy="14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42174534b9_1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575" y="2943000"/>
            <a:ext cx="3095976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42174534b9_1_1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80950" y="1509250"/>
            <a:ext cx="1433750" cy="14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42174534b9_1_1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22325" y="3535800"/>
            <a:ext cx="1996275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42174534b9_1_1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8650" y="1941998"/>
            <a:ext cx="2887525" cy="15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42174534b9_1_1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95300" y="307930"/>
            <a:ext cx="25241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42174534b9_1_186"/>
          <p:cNvSpPr txBox="1"/>
          <p:nvPr/>
        </p:nvSpPr>
        <p:spPr>
          <a:xfrm>
            <a:off x="3253150" y="2910625"/>
            <a:ext cx="1653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pt-BR" sz="1350" u="none" cap="none" strike="noStrike">
                <a:solidFill>
                  <a:srgbClr val="202124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ISC License (ISC)</a:t>
            </a:r>
            <a:endParaRPr b="1" i="0" sz="1350" u="none" cap="none" strike="noStrike">
              <a:solidFill>
                <a:srgbClr val="202124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318" name="Google Shape;318;g242174534b9_1_186"/>
          <p:cNvSpPr txBox="1"/>
          <p:nvPr/>
        </p:nvSpPr>
        <p:spPr>
          <a:xfrm>
            <a:off x="3072000" y="0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1988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42174534b9_1_186"/>
          <p:cNvSpPr txBox="1"/>
          <p:nvPr/>
        </p:nvSpPr>
        <p:spPr>
          <a:xfrm>
            <a:off x="873575" y="910075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1988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242174534b9_1_186"/>
          <p:cNvSpPr txBox="1"/>
          <p:nvPr/>
        </p:nvSpPr>
        <p:spPr>
          <a:xfrm>
            <a:off x="1890650" y="3135600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1995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242174534b9_1_186"/>
          <p:cNvSpPr txBox="1"/>
          <p:nvPr/>
        </p:nvSpPr>
        <p:spPr>
          <a:xfrm>
            <a:off x="2888175" y="2432125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2003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242174534b9_1_186"/>
          <p:cNvSpPr txBox="1"/>
          <p:nvPr/>
        </p:nvSpPr>
        <p:spPr>
          <a:xfrm>
            <a:off x="7800025" y="1641500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1998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242174534b9_1_186"/>
          <p:cNvSpPr txBox="1"/>
          <p:nvPr/>
        </p:nvSpPr>
        <p:spPr>
          <a:xfrm>
            <a:off x="7007175" y="0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2001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42174534b9_1_186"/>
          <p:cNvSpPr txBox="1"/>
          <p:nvPr/>
        </p:nvSpPr>
        <p:spPr>
          <a:xfrm>
            <a:off x="5098000" y="4529625"/>
            <a:ext cx="7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1995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g242174534b9_1_303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30" name="Google Shape;330;g242174534b9_1_3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g242174534b9_1_30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2" name="Google Shape;332;g242174534b9_1_3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g242174534b9_1_30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g242174534b9_1_303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35" name="Google Shape;335;g242174534b9_1_3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g242174534b9_1_30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37" name="Google Shape;337;g242174534b9_1_303"/>
          <p:cNvGraphicFramePr/>
          <p:nvPr/>
        </p:nvGraphicFramePr>
        <p:xfrm>
          <a:off x="952500" y="81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{E1FE9261-A440-4E8D-AE13-AD024AED64CB}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PERL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GPL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Python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PSFL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C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GPL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C++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GPL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Rust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MIT ou Apache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Go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BSD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PHP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PHP License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Elixir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Apache License 2.0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Nodejs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chemeClr val="lt1"/>
                          </a:solidFill>
                        </a:rPr>
                        <a:t>MIT License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JAVA Op</a:t>
                      </a:r>
                      <a:r>
                        <a:rPr b="1" lang="pt-BR">
                          <a:solidFill>
                            <a:srgbClr val="434343"/>
                          </a:solidFill>
                        </a:rPr>
                        <a:t>enJDK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434343"/>
                          </a:solidFill>
                        </a:rPr>
                        <a:t>GNU versão 2 + Classpath Exception</a:t>
                      </a:r>
                      <a:endParaRPr b="1" sz="14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38" name="Google Shape;338;g242174534b9_1_303"/>
          <p:cNvSpPr txBox="1"/>
          <p:nvPr/>
        </p:nvSpPr>
        <p:spPr>
          <a:xfrm>
            <a:off x="972825" y="86250"/>
            <a:ext cx="248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Licenças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242174534b9_1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g242174534b9_1_33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45" name="Google Shape;345;g242174534b9_1_3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g242174534b9_1_33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g242174534b9_1_334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48" name="Google Shape;348;g242174534b9_1_33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9" name="Google Shape;349;g242174534b9_1_3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g242174534b9_1_33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g242174534b9_1_334"/>
          <p:cNvSpPr txBox="1"/>
          <p:nvPr/>
        </p:nvSpPr>
        <p:spPr>
          <a:xfrm>
            <a:off x="747025" y="1787575"/>
            <a:ext cx="777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800" u="none" cap="none" strike="noStrike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Benefícios de Colaborar</a:t>
            </a:r>
            <a:endParaRPr b="1" i="0" sz="48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2174534b9_1_346"/>
          <p:cNvSpPr/>
          <p:nvPr/>
        </p:nvSpPr>
        <p:spPr>
          <a:xfrm>
            <a:off x="5795938" y="1727375"/>
            <a:ext cx="2838600" cy="2838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42174534b9_1_346"/>
          <p:cNvSpPr/>
          <p:nvPr/>
        </p:nvSpPr>
        <p:spPr>
          <a:xfrm>
            <a:off x="3625013" y="81500"/>
            <a:ext cx="2838600" cy="283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42174534b9_1_346"/>
          <p:cNvSpPr/>
          <p:nvPr/>
        </p:nvSpPr>
        <p:spPr>
          <a:xfrm>
            <a:off x="98500" y="978050"/>
            <a:ext cx="2838600" cy="28386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g242174534b9_1_34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60" name="Google Shape;360;g242174534b9_1_3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g242174534b9_1_34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2" name="Google Shape;362;g242174534b9_1_3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g242174534b9_1_34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g242174534b9_1_34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65" name="Google Shape;365;g242174534b9_1_3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g242174534b9_1_34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g242174534b9_1_346"/>
          <p:cNvSpPr txBox="1"/>
          <p:nvPr/>
        </p:nvSpPr>
        <p:spPr>
          <a:xfrm>
            <a:off x="239250" y="1727375"/>
            <a:ext cx="2638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Aprimorar </a:t>
            </a:r>
            <a:endParaRPr b="1" i="0" sz="2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habilidades técnicas</a:t>
            </a:r>
            <a:endParaRPr b="1" i="0" sz="35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8" name="Google Shape;368;g242174534b9_1_346"/>
          <p:cNvSpPr txBox="1"/>
          <p:nvPr/>
        </p:nvSpPr>
        <p:spPr>
          <a:xfrm>
            <a:off x="3954125" y="879575"/>
            <a:ext cx="2180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Construir portfólio</a:t>
            </a:r>
            <a:endParaRPr b="0" i="0" sz="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9" name="Google Shape;369;g242174534b9_1_346"/>
          <p:cNvSpPr txBox="1"/>
          <p:nvPr/>
        </p:nvSpPr>
        <p:spPr>
          <a:xfrm>
            <a:off x="6042450" y="2708675"/>
            <a:ext cx="24582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Contribuir para a comunidade</a:t>
            </a:r>
            <a:endParaRPr b="0" i="0" sz="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0" name="Google Shape;370;g242174534b9_1_346"/>
          <p:cNvSpPr/>
          <p:nvPr/>
        </p:nvSpPr>
        <p:spPr>
          <a:xfrm>
            <a:off x="2602363" y="2082725"/>
            <a:ext cx="2838600" cy="283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42174534b9_1_346"/>
          <p:cNvSpPr txBox="1"/>
          <p:nvPr/>
        </p:nvSpPr>
        <p:spPr>
          <a:xfrm>
            <a:off x="2745925" y="2968850"/>
            <a:ext cx="25119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Rede e Colaboração</a:t>
            </a:r>
            <a:endParaRPr b="0" i="0" sz="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242174534b9_1_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g242174534b9_1_37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78" name="Google Shape;378;g242174534b9_1_3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g242174534b9_1_37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g242174534b9_1_378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81" name="Google Shape;381;g242174534b9_1_37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2" name="Google Shape;382;g242174534b9_1_3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g242174534b9_1_37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g242174534b9_1_378"/>
          <p:cNvSpPr txBox="1"/>
          <p:nvPr/>
        </p:nvSpPr>
        <p:spPr>
          <a:xfrm>
            <a:off x="747025" y="1787575"/>
            <a:ext cx="777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800" u="none" cap="none" strike="noStrike">
                <a:solidFill>
                  <a:srgbClr val="52C7E7"/>
                </a:solidFill>
                <a:latin typeface="Comfortaa"/>
                <a:ea typeface="Comfortaa"/>
                <a:cs typeface="Comfortaa"/>
                <a:sym typeface="Comfortaa"/>
              </a:rPr>
              <a:t>alguns projetos</a:t>
            </a:r>
            <a:endParaRPr b="1" i="0" sz="48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42174534b9_1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g242174534b9_1_39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91" name="Google Shape;391;g242174534b9_1_3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g242174534b9_1_39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242174534b9_1_39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94" name="Google Shape;394;g242174534b9_1_39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" name="Google Shape;395;g242174534b9_1_3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g242174534b9_1_39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7" name="Google Shape;397;g242174534b9_1_39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0025" y="-16875"/>
            <a:ext cx="6448850" cy="525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42174534b9_1_3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8850" y="0"/>
            <a:ext cx="1446549" cy="180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71" name="Google Shape;71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43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537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41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Jefferson Otoni Lima (@jeffotoni)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Amo desenvolvimento de Software ❤️;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4150290" y="3166950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São mais de 20 anos trabalhando com desenvolvimento web;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4150900" y="3582774"/>
            <a:ext cx="42801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Especialista em algumas linguagens de programação, dentre elas: </a:t>
            </a:r>
            <a:r>
              <a:rPr b="1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Go, 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4148425" y="4072075"/>
            <a:ext cx="4281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Formado em Ciências da Computação e Pós-Graduado em MBA Gerência de Projetos pela FGV, MBA Arquitetura de soluções pela FIAP;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4890182" y="2267097"/>
            <a:ext cx="84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 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490538" y="676367"/>
            <a:ext cx="2251813" cy="3478784"/>
            <a:chOff x="0" y="-38100"/>
            <a:chExt cx="1359462" cy="2100081"/>
          </a:xfrm>
        </p:grpSpPr>
        <p:sp>
          <p:nvSpPr>
            <p:cNvPr id="85" name="Google Shape;85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"/>
          <p:cNvSpPr/>
          <p:nvPr/>
        </p:nvSpPr>
        <p:spPr>
          <a:xfrm>
            <a:off x="604940" y="859075"/>
            <a:ext cx="2270125" cy="3405188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93" r="-24981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90" name="Google Shape;90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" name="Google Shape;92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3" name="Google Shape;9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36423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712" y="4241325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242174534b9_1_4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25" y="0"/>
            <a:ext cx="7746924" cy="500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242174534b9_1_4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g242174534b9_1_41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06" name="Google Shape;406;g242174534b9_1_4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g242174534b9_1_41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g242174534b9_1_414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09" name="Google Shape;409;g242174534b9_1_41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0" name="Google Shape;410;g242174534b9_1_4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g242174534b9_1_41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g242174534b9_1_414"/>
          <p:cNvSpPr txBox="1"/>
          <p:nvPr/>
        </p:nvSpPr>
        <p:spPr>
          <a:xfrm>
            <a:off x="3116825" y="25175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666666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https://github.com/vingarcia/ksql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42174534b9_1_414"/>
          <p:cNvSpPr/>
          <p:nvPr/>
        </p:nvSpPr>
        <p:spPr>
          <a:xfrm>
            <a:off x="992100" y="1716850"/>
            <a:ext cx="950100" cy="4995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242174534b9_1_4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1775" y="644825"/>
            <a:ext cx="1300425" cy="162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242174534b9_1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034" y="3"/>
            <a:ext cx="7390575" cy="50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42174534b9_1_4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g242174534b9_1_437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22" name="Google Shape;422;g242174534b9_1_4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g242174534b9_1_43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g242174534b9_1_437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25" name="Google Shape;425;g242174534b9_1_437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g242174534b9_1_4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g242174534b9_1_437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8" name="Google Shape;428;g242174534b9_1_4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1850" y="344750"/>
            <a:ext cx="1351674" cy="16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242174534b9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92529"/>
            <a:ext cx="9144001" cy="553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42174534b9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g242174534b9_0_6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36" name="Google Shape;436;g242174534b9_0_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g242174534b9_0_6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g242174534b9_0_6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39" name="Google Shape;439;g242174534b9_0_6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0" name="Google Shape;440;g242174534b9_0_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g242174534b9_0_6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g242174534b9_0_61">
            <a:hlinkClick r:id="rId6"/>
          </p:cNvPr>
          <p:cNvSpPr txBox="1"/>
          <p:nvPr/>
        </p:nvSpPr>
        <p:spPr>
          <a:xfrm>
            <a:off x="774900" y="0"/>
            <a:ext cx="22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https://hacktoberfest.com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25" y="2280723"/>
            <a:ext cx="2163476" cy="24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7"/>
          <p:cNvSpPr txBox="1"/>
          <p:nvPr/>
        </p:nvSpPr>
        <p:spPr>
          <a:xfrm>
            <a:off x="3043600" y="4000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3600" y="24460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3600" y="3408009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600" y="2927045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3600" y="19664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7"/>
          <p:cNvSpPr txBox="1"/>
          <p:nvPr/>
        </p:nvSpPr>
        <p:spPr>
          <a:xfrm>
            <a:off x="3570399" y="20817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7"/>
          <p:cNvSpPr txBox="1"/>
          <p:nvPr/>
        </p:nvSpPr>
        <p:spPr>
          <a:xfrm>
            <a:off x="3570342" y="2582349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https://www.linkedin.com/in/jeffotoni/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7"/>
          <p:cNvSpPr txBox="1"/>
          <p:nvPr/>
        </p:nvSpPr>
        <p:spPr>
          <a:xfrm>
            <a:off x="3570399" y="3052541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https://www.instagram.com/jeffotoni/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7"/>
          <p:cNvSpPr txBox="1"/>
          <p:nvPr/>
        </p:nvSpPr>
        <p:spPr>
          <a:xfrm>
            <a:off x="3570342" y="3522758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https://www.youtube.com/jeffotoni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7"/>
          <p:cNvSpPr txBox="1"/>
          <p:nvPr/>
        </p:nvSpPr>
        <p:spPr>
          <a:xfrm>
            <a:off x="3053125" y="15504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58" name="Google Shape;45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17"/>
          <p:cNvGrpSpPr/>
          <p:nvPr/>
        </p:nvGrpSpPr>
        <p:grpSpPr>
          <a:xfrm>
            <a:off x="-1130732" y="-1155405"/>
            <a:ext cx="2163483" cy="2168269"/>
            <a:chOff x="1" y="1"/>
            <a:chExt cx="5769290" cy="5782051"/>
          </a:xfrm>
        </p:grpSpPr>
        <p:pic>
          <p:nvPicPr>
            <p:cNvPr id="460" name="Google Shape;460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17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2" name="Google Shape;462;p17"/>
          <p:cNvCxnSpPr/>
          <p:nvPr/>
        </p:nvCxnSpPr>
        <p:spPr>
          <a:xfrm>
            <a:off x="3030063" y="13312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63" name="Google Shape;463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09525" y="0"/>
            <a:ext cx="1695048" cy="21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02" name="Google Shape;102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7" name="Google Shape;10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5">
            <a:alphaModFix/>
          </a:blip>
          <a:srcRect b="-5139" l="860" r="-859" t="5139"/>
          <a:stretch/>
        </p:blipFill>
        <p:spPr>
          <a:xfrm>
            <a:off x="5755025" y="1430675"/>
            <a:ext cx="3335680" cy="29447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94575" y="540175"/>
            <a:ext cx="5931000" cy="23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3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Como e Porque deveríamos Colaborar com projetos </a:t>
            </a:r>
            <a:endParaRPr b="0" i="0" sz="39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3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Open Source!</a:t>
            </a:r>
            <a:endParaRPr b="0" i="0" sz="3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18" name="Google Shape;11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91749" y="1528915"/>
            <a:ext cx="1892473" cy="3459860"/>
            <a:chOff x="204325" y="2665075"/>
            <a:chExt cx="1246524" cy="2307650"/>
          </a:xfrm>
        </p:grpSpPr>
        <p:sp>
          <p:nvSpPr>
            <p:cNvPr id="121" name="Google Shape;121;p4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" name="Google Shape;122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4"/>
          <p:cNvSpPr txBox="1"/>
          <p:nvPr/>
        </p:nvSpPr>
        <p:spPr>
          <a:xfrm>
            <a:off x="2818229" y="1804525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 que é open source ?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rgbClr val="8CBEE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25" name="Google Shape;125;p4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vamos ver?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18245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2166788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25076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2861638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32156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356965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2866279" y="2154600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anos 60 e 70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2866279" y="2837525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Copyleft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866279" y="2459400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Richard Stallman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818229" y="3203450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Licenças não Permissivas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818229" y="3569375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Licenças Permissivas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395065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2818229" y="3950375"/>
            <a:ext cx="2837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Benefícios de Colaborar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350" y="433165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2818229" y="4331375"/>
            <a:ext cx="2837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Alguns projetos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/>
        </p:nvSpPr>
        <p:spPr>
          <a:xfrm>
            <a:off x="501850" y="486100"/>
            <a:ext cx="7771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12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 </a:t>
            </a:r>
            <a:endParaRPr b="0" i="0" sz="12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12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Open Source 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47" name="Google Shape;14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52" name="Google Shape;15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5"/>
          <p:cNvSpPr txBox="1"/>
          <p:nvPr/>
        </p:nvSpPr>
        <p:spPr>
          <a:xfrm>
            <a:off x="990325" y="1320425"/>
            <a:ext cx="7485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termo "open source", ou "código aberto" em português, refere-se a um tipo de software cujo código-fonte é disponibilizado </a:t>
            </a:r>
            <a:r>
              <a:rPr b="1" lang="pt-BR" sz="1800">
                <a:highlight>
                  <a:schemeClr val="accent6"/>
                </a:highlight>
              </a:rPr>
              <a:t>publicamente para que qualquer pessoa possa visualizar, modificar e distribuir</a:t>
            </a:r>
            <a:r>
              <a:rPr lang="pt-BR"/>
              <a:t>. Este modelo permite a </a:t>
            </a:r>
            <a:r>
              <a:rPr b="1" lang="pt-BR" sz="1700">
                <a:highlight>
                  <a:schemeClr val="accent6"/>
                </a:highlight>
              </a:rPr>
              <a:t>colaboração</a:t>
            </a:r>
            <a:r>
              <a:rPr lang="pt-BR"/>
              <a:t> aberta, onde uma comunidade de desenvolvedores pode contribuir para o projeto.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42174534b9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130450" y="0"/>
            <a:ext cx="840550" cy="52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60000" dist="19050">
              <a:srgbClr val="000000">
                <a:alpha val="40000"/>
              </a:srgbClr>
            </a:outerShdw>
          </a:effectLst>
        </p:spPr>
      </p:pic>
      <p:pic>
        <p:nvPicPr>
          <p:cNvPr id="160" name="Google Shape;160;g242174534b9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0" y="985050"/>
            <a:ext cx="28384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42174534b9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2500" y="2122425"/>
            <a:ext cx="28384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42174534b9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5550" y="832650"/>
            <a:ext cx="28384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42174534b9_1_1"/>
          <p:cNvSpPr txBox="1"/>
          <p:nvPr/>
        </p:nvSpPr>
        <p:spPr>
          <a:xfrm>
            <a:off x="304725" y="1905000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i="0" lang="pt-BR" sz="2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Transparência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42174534b9_1_1"/>
          <p:cNvSpPr txBox="1"/>
          <p:nvPr/>
        </p:nvSpPr>
        <p:spPr>
          <a:xfrm>
            <a:off x="3518650" y="3161675"/>
            <a:ext cx="241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Colaboração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42174534b9_1_1"/>
          <p:cNvSpPr txBox="1"/>
          <p:nvPr/>
        </p:nvSpPr>
        <p:spPr>
          <a:xfrm>
            <a:off x="6542175" y="1980375"/>
            <a:ext cx="2562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Comunidade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42174534b9_1_1"/>
          <p:cNvSpPr txBox="1"/>
          <p:nvPr/>
        </p:nvSpPr>
        <p:spPr>
          <a:xfrm>
            <a:off x="323775" y="209550"/>
            <a:ext cx="35814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pt-BR" sz="41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Princípios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42174534b9_1_1"/>
          <p:cNvSpPr/>
          <p:nvPr/>
        </p:nvSpPr>
        <p:spPr>
          <a:xfrm>
            <a:off x="1766200" y="3733800"/>
            <a:ext cx="1476300" cy="67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42174534b9_1_1"/>
          <p:cNvSpPr/>
          <p:nvPr/>
        </p:nvSpPr>
        <p:spPr>
          <a:xfrm>
            <a:off x="4799250" y="1543050"/>
            <a:ext cx="1476300" cy="67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242174534b9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42174534b9_1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g242174534b9_1_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172" name="Google Shape;172;g242174534b9_1_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g242174534b9_1_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g242174534b9_1_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g242174534b9_1_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176" name="Google Shape;176;g242174534b9_1_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g242174534b9_1_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g242174534b9_1_1"/>
          <p:cNvSpPr/>
          <p:nvPr/>
        </p:nvSpPr>
        <p:spPr>
          <a:xfrm>
            <a:off x="304725" y="2954825"/>
            <a:ext cx="1318800" cy="13188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42174534b9_1_1"/>
          <p:cNvSpPr txBox="1"/>
          <p:nvPr/>
        </p:nvSpPr>
        <p:spPr>
          <a:xfrm>
            <a:off x="400525" y="3461675"/>
            <a:ext cx="11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Visualizar</a:t>
            </a:r>
            <a:endParaRPr b="1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g242174534b9_1_1"/>
          <p:cNvSpPr/>
          <p:nvPr/>
        </p:nvSpPr>
        <p:spPr>
          <a:xfrm>
            <a:off x="3430175" y="1375100"/>
            <a:ext cx="1318800" cy="13188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42174534b9_1_1"/>
          <p:cNvSpPr txBox="1"/>
          <p:nvPr/>
        </p:nvSpPr>
        <p:spPr>
          <a:xfrm>
            <a:off x="3525975" y="1881950"/>
            <a:ext cx="11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Modificar</a:t>
            </a:r>
            <a:endParaRPr b="1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g242174534b9_1_1"/>
          <p:cNvSpPr/>
          <p:nvPr/>
        </p:nvSpPr>
        <p:spPr>
          <a:xfrm>
            <a:off x="6145325" y="2626950"/>
            <a:ext cx="1318800" cy="13188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42174534b9_1_1"/>
          <p:cNvSpPr txBox="1"/>
          <p:nvPr/>
        </p:nvSpPr>
        <p:spPr>
          <a:xfrm>
            <a:off x="6241125" y="3133800"/>
            <a:ext cx="1191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Distribuir</a:t>
            </a:r>
            <a:endParaRPr b="1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2174534b9_1_76"/>
          <p:cNvSpPr txBox="1"/>
          <p:nvPr/>
        </p:nvSpPr>
        <p:spPr>
          <a:xfrm>
            <a:off x="870375" y="67025"/>
            <a:ext cx="7771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22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Início dos</a:t>
            </a:r>
            <a:endParaRPr b="0" i="0" sz="22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22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anos 60 e 70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g242174534b9_1_76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90" name="Google Shape;190;g242174534b9_1_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g242174534b9_1_7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g242174534b9_1_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g242174534b9_1_7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g242174534b9_1_76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95" name="Google Shape;195;g242174534b9_1_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g242174534b9_1_7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g242174534b9_1_76"/>
          <p:cNvSpPr txBox="1"/>
          <p:nvPr/>
        </p:nvSpPr>
        <p:spPr>
          <a:xfrm>
            <a:off x="1504675" y="1220625"/>
            <a:ext cx="561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b="1" lang="pt-BR">
                <a:highlight>
                  <a:schemeClr val="accent6"/>
                </a:highlight>
              </a:rPr>
              <a:t>ideia de licenciamento</a:t>
            </a:r>
            <a:r>
              <a:rPr lang="pt-BR"/>
              <a:t> de software começou a surgir nos anos 60 e 70 com a </a:t>
            </a:r>
            <a:r>
              <a:rPr lang="pt-BR">
                <a:highlight>
                  <a:schemeClr val="accent6"/>
                </a:highlight>
              </a:rPr>
              <a:t>ascensão da indústria de software</a:t>
            </a:r>
            <a:r>
              <a:rPr lang="pt-BR"/>
              <a:t>.</a:t>
            </a:r>
            <a:br>
              <a:rPr lang="pt-BR"/>
            </a:br>
            <a:br>
              <a:rPr lang="pt-BR"/>
            </a:br>
            <a:r>
              <a:rPr lang="pt-BR"/>
              <a:t>as à medida que o </a:t>
            </a:r>
            <a:r>
              <a:rPr b="1" lang="pt-BR">
                <a:highlight>
                  <a:schemeClr val="accent6"/>
                </a:highlight>
              </a:rPr>
              <a:t>valor do software em si se tornou mais reconhecido</a:t>
            </a:r>
            <a:r>
              <a:rPr lang="pt-BR"/>
              <a:t>, as empresas começaram a </a:t>
            </a:r>
            <a:r>
              <a:rPr b="1" lang="pt-BR">
                <a:highlight>
                  <a:schemeClr val="accent6"/>
                </a:highlight>
              </a:rPr>
              <a:t>impor restrições ao uso, cópia e modificação</a:t>
            </a:r>
            <a:r>
              <a:rPr lang="pt-BR"/>
              <a:t> do software através do uso de licenças.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2174534b9_1_89"/>
          <p:cNvSpPr txBox="1"/>
          <p:nvPr/>
        </p:nvSpPr>
        <p:spPr>
          <a:xfrm>
            <a:off x="593975" y="102575"/>
            <a:ext cx="777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22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Richard Stallman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42174534b9_1_89"/>
          <p:cNvSpPr txBox="1"/>
          <p:nvPr/>
        </p:nvSpPr>
        <p:spPr>
          <a:xfrm>
            <a:off x="2824850" y="340925"/>
            <a:ext cx="383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600" u="none" cap="none" strike="noStrike">
                <a:solidFill>
                  <a:srgbClr val="52C7E7"/>
                </a:solidFill>
                <a:latin typeface="Arial"/>
                <a:ea typeface="Arial"/>
                <a:cs typeface="Arial"/>
                <a:sym typeface="Arial"/>
              </a:rPr>
              <a:t>Free Software Foundation (FSF) - 1985</a:t>
            </a:r>
            <a:endParaRPr b="0" i="0" sz="1600" u="none" cap="none" strike="noStrike">
              <a:solidFill>
                <a:srgbClr val="52C7E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1" lang="pt-BR" sz="1600" u="none" cap="none" strike="noStrike">
                <a:solidFill>
                  <a:srgbClr val="52C7E7"/>
                </a:solidFill>
                <a:latin typeface="Arial"/>
                <a:ea typeface="Arial"/>
                <a:cs typeface="Arial"/>
                <a:sym typeface="Arial"/>
              </a:rPr>
              <a:t>                       início dos anos 80</a:t>
            </a:r>
            <a:endParaRPr b="0" i="1" sz="1600" u="none" cap="none" strike="noStrike">
              <a:solidFill>
                <a:srgbClr val="52C7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g242174534b9_1_89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05" name="Google Shape;205;g242174534b9_1_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g242174534b9_1_89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" name="Google Shape;207;g242174534b9_1_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g242174534b9_1_89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g242174534b9_1_89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10" name="Google Shape;210;g242174534b9_1_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g242174534b9_1_8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g242174534b9_1_89"/>
          <p:cNvSpPr txBox="1"/>
          <p:nvPr/>
        </p:nvSpPr>
        <p:spPr>
          <a:xfrm>
            <a:off x="945600" y="1018025"/>
            <a:ext cx="7252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Richard </a:t>
            </a:r>
            <a:r>
              <a:rPr b="1" lang="pt-BR">
                <a:highlight>
                  <a:schemeClr val="accent6"/>
                </a:highlight>
              </a:rPr>
              <a:t>Matthew Stallman</a:t>
            </a:r>
            <a:r>
              <a:rPr lang="pt-BR">
                <a:highlight>
                  <a:schemeClr val="accent6"/>
                </a:highlight>
              </a:rPr>
              <a:t>,</a:t>
            </a:r>
            <a:r>
              <a:rPr lang="pt-BR"/>
              <a:t> é </a:t>
            </a:r>
            <a:r>
              <a:rPr b="1" lang="pt-BR">
                <a:solidFill>
                  <a:schemeClr val="dk1"/>
                </a:solidFill>
                <a:highlight>
                  <a:schemeClr val="accent6"/>
                </a:highlight>
              </a:rPr>
              <a:t>uma figura controversa e influente no mundo da tecnologia, </a:t>
            </a:r>
            <a:r>
              <a:rPr lang="pt-BR"/>
              <a:t>é um p</a:t>
            </a:r>
            <a:r>
              <a:rPr b="1" lang="pt-BR">
                <a:highlight>
                  <a:schemeClr val="accent6"/>
                </a:highlight>
              </a:rPr>
              <a:t>rogramador talentoso e ativista</a:t>
            </a:r>
            <a:r>
              <a:rPr lang="pt-BR"/>
              <a:t> americano que é conhecido por lançar o </a:t>
            </a:r>
            <a:r>
              <a:rPr b="1" lang="pt-BR">
                <a:highlight>
                  <a:schemeClr val="accent6"/>
                </a:highlight>
              </a:rPr>
              <a:t>movimento do software livre</a:t>
            </a:r>
            <a:r>
              <a:rPr lang="pt-BR"/>
              <a:t> e por estabelecer </a:t>
            </a:r>
            <a:br>
              <a:rPr lang="pt-BR"/>
            </a:br>
            <a:r>
              <a:rPr lang="pt-BR"/>
              <a:t>a </a:t>
            </a:r>
            <a:r>
              <a:rPr b="1" lang="pt-BR">
                <a:highlight>
                  <a:schemeClr val="accent6"/>
                </a:highlight>
              </a:rPr>
              <a:t>Free Software Foundation 1985.</a:t>
            </a:r>
            <a:endParaRPr b="1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>
                <a:highlight>
                  <a:schemeClr val="accent6"/>
                </a:highlight>
              </a:rPr>
            </a:br>
            <a:r>
              <a:rPr b="1" lang="pt-BR">
                <a:highlight>
                  <a:schemeClr val="accent6"/>
                </a:highlight>
              </a:rPr>
              <a:t> Stallman começou sua carreira no famoso Laboratório de Inteligência Artificial do MIT. </a:t>
            </a:r>
            <a:br>
              <a:rPr b="1" lang="pt-BR">
                <a:highlight>
                  <a:schemeClr val="accent6"/>
                </a:highlight>
              </a:rPr>
            </a:br>
            <a:br>
              <a:rPr b="1" lang="pt-BR">
                <a:highlight>
                  <a:schemeClr val="accent6"/>
                </a:highlight>
              </a:rPr>
            </a:br>
            <a:r>
              <a:rPr b="1" lang="pt-BR">
                <a:highlight>
                  <a:schemeClr val="accent6"/>
                </a:highlight>
              </a:rPr>
              <a:t>GNU, uma tentativa de criar um sistema operacional completamente livre e de código aberto.</a:t>
            </a:r>
            <a:br>
              <a:rPr b="1" lang="pt-BR">
                <a:highlight>
                  <a:schemeClr val="accent6"/>
                </a:highlight>
              </a:rPr>
            </a:br>
            <a:endParaRPr b="1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highlight>
                  <a:schemeClr val="accent6"/>
                </a:highlight>
              </a:rPr>
              <a:t>Projeto GNU - 1983</a:t>
            </a:r>
            <a:br>
              <a:rPr b="1" lang="pt-BR">
                <a:highlight>
                  <a:schemeClr val="accent6"/>
                </a:highlight>
              </a:rPr>
            </a:br>
            <a:br>
              <a:rPr b="1" lang="pt-BR">
                <a:highlight>
                  <a:schemeClr val="accent6"/>
                </a:highlight>
              </a:rPr>
            </a:br>
            <a:r>
              <a:rPr b="1" lang="pt-BR">
                <a:highlight>
                  <a:schemeClr val="accent6"/>
                </a:highlight>
              </a:rPr>
              <a:t>1991 - kernel do linux lançando Torvalds - </a:t>
            </a:r>
            <a:br>
              <a:rPr b="1" lang="pt-BR">
                <a:highlight>
                  <a:schemeClr val="accent6"/>
                </a:highlight>
              </a:rPr>
            </a:br>
            <a:br>
              <a:rPr b="1" lang="pt-BR">
                <a:highlight>
                  <a:schemeClr val="accent6"/>
                </a:highlight>
              </a:rPr>
            </a:br>
            <a:r>
              <a:rPr b="1" lang="pt-BR">
                <a:highlight>
                  <a:schemeClr val="accent6"/>
                </a:highlight>
              </a:rPr>
              <a:t>Projetos GNU -&gt; Compilador GCC (1987), o editor de texto Emacs e o shell Bash</a:t>
            </a:r>
            <a:br>
              <a:rPr b="1" lang="pt-BR">
                <a:highlight>
                  <a:schemeClr val="accent6"/>
                </a:highlight>
              </a:rPr>
            </a:br>
            <a:endParaRPr b="1"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g242174534b9_1_11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18" name="Google Shape;218;g242174534b9_1_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242174534b9_1_11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" name="Google Shape;220;g242174534b9_1_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g242174534b9_1_11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g242174534b9_1_11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23" name="Google Shape;223;g242174534b9_1_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g242174534b9_1_11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g242174534b9_1_117"/>
          <p:cNvSpPr txBox="1"/>
          <p:nvPr/>
        </p:nvSpPr>
        <p:spPr>
          <a:xfrm>
            <a:off x="1855025" y="124550"/>
            <a:ext cx="5157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pt-BR" sz="59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(Copyleft)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42174534b9_1_117"/>
          <p:cNvSpPr txBox="1"/>
          <p:nvPr/>
        </p:nvSpPr>
        <p:spPr>
          <a:xfrm>
            <a:off x="253325" y="1274375"/>
            <a:ext cx="7784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"</a:t>
            </a:r>
            <a:r>
              <a:rPr b="1" lang="pt-BR">
                <a:highlight>
                  <a:schemeClr val="accent6"/>
                </a:highlight>
              </a:rPr>
              <a:t>Copyleft</a:t>
            </a:r>
            <a:r>
              <a:rPr lang="pt-BR"/>
              <a:t>" é um </a:t>
            </a:r>
            <a:r>
              <a:rPr b="1" lang="pt-BR">
                <a:highlight>
                  <a:schemeClr val="accent6"/>
                </a:highlight>
              </a:rPr>
              <a:t>termo usado para descrever licenças de software </a:t>
            </a:r>
            <a:r>
              <a:rPr lang="pt-BR"/>
              <a:t>que permitem que o software seja </a:t>
            </a:r>
            <a:r>
              <a:rPr b="1" lang="pt-BR">
                <a:highlight>
                  <a:schemeClr val="accent6"/>
                </a:highlight>
              </a:rPr>
              <a:t>livremente distribuído, modificado e usado</a:t>
            </a:r>
            <a:r>
              <a:rPr lang="pt-BR"/>
              <a:t>, mas com a condição de que </a:t>
            </a:r>
            <a:r>
              <a:rPr b="1" lang="pt-BR">
                <a:highlight>
                  <a:schemeClr val="accent6"/>
                </a:highlight>
              </a:rPr>
              <a:t>qualquer trabalho derivado também seja distribuído sob os mesmos termos.</a:t>
            </a:r>
            <a:endParaRPr b="1">
              <a:highlight>
                <a:schemeClr val="accent6"/>
              </a:highlight>
            </a:endParaRPr>
          </a:p>
        </p:txBody>
      </p:sp>
      <p:sp>
        <p:nvSpPr>
          <p:cNvPr id="227" name="Google Shape;227;g242174534b9_1_117"/>
          <p:cNvSpPr txBox="1"/>
          <p:nvPr/>
        </p:nvSpPr>
        <p:spPr>
          <a:xfrm>
            <a:off x="875150" y="2446525"/>
            <a:ext cx="669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</a:t>
            </a:r>
            <a:r>
              <a:rPr b="1" lang="pt-BR">
                <a:highlight>
                  <a:schemeClr val="accent6"/>
                </a:highlight>
              </a:rPr>
              <a:t> termo é um jogo de palavras</a:t>
            </a:r>
            <a:r>
              <a:rPr lang="pt-BR">
                <a:highlight>
                  <a:schemeClr val="accent6"/>
                </a:highlight>
              </a:rPr>
              <a:t> </a:t>
            </a:r>
            <a:r>
              <a:rPr lang="pt-BR"/>
              <a:t>com o termo "</a:t>
            </a:r>
            <a:r>
              <a:rPr b="1" lang="pt-BR">
                <a:highlight>
                  <a:schemeClr val="accent6"/>
                </a:highlight>
              </a:rPr>
              <a:t>copyright</a:t>
            </a:r>
            <a:r>
              <a:rPr lang="pt-BR"/>
              <a:t>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Enquanto o </a:t>
            </a:r>
            <a:r>
              <a:rPr b="1" lang="pt-BR">
                <a:highlight>
                  <a:schemeClr val="accent6"/>
                </a:highlight>
              </a:rPr>
              <a:t>copyright</a:t>
            </a:r>
            <a:r>
              <a:rPr lang="pt-BR">
                <a:highlight>
                  <a:schemeClr val="accent6"/>
                </a:highlight>
              </a:rPr>
              <a:t> restringe a reprodução, distribuição e modificação</a:t>
            </a:r>
            <a:r>
              <a:rPr lang="pt-BR"/>
              <a:t> de um trabalho, o </a:t>
            </a:r>
            <a:r>
              <a:rPr lang="pt-BR">
                <a:highlight>
                  <a:schemeClr val="accent6"/>
                </a:highlight>
              </a:rPr>
              <a:t>copyleft usa as mesmas estruturas legais para garantir que essas ações sejam permitidas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